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5" r:id="rId8"/>
    <p:sldId id="259" r:id="rId9"/>
    <p:sldId id="273" r:id="rId10"/>
    <p:sldId id="274" r:id="rId11"/>
    <p:sldId id="260" r:id="rId12"/>
    <p:sldId id="261" r:id="rId13"/>
    <p:sldId id="262" r:id="rId14"/>
    <p:sldId id="263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9900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6E20-2E1D-4976-917A-9A6EAF48D7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C060-51A1-4C1A-8961-057B6F73E8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B2D7C-3484-4406-B096-F29A30D41B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285A6-EB57-4DAE-A77B-6053488A97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6A781-8B34-427A-94BE-343B418BFE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C4170-D7B0-4973-9FAE-B1450CC7B6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ED603-82FE-4E0C-8963-B79FB54290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5F442-D3F9-4F12-B51D-0FE6EE49B0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35F1B-2F35-47D5-BDD7-821F5DB724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43432-318E-40EE-924C-E0283B16CC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9DB0D-FF7F-4A70-9F3F-A408FB92B5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7CBB85-961F-45E7-924B-EF51D263167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4282" y="0"/>
            <a:ext cx="86439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Муниципальное бюджетное 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дошкольное 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 детский </a:t>
            </a:r>
            <a:r>
              <a:rPr lang="ru-RU" sz="2000" b="1" dirty="0">
                <a:solidFill>
                  <a:srgbClr val="0000FF"/>
                </a:solidFill>
              </a:rPr>
              <a:t>сад №15«Теремок»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447801" y="2498725"/>
            <a:ext cx="633891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Организация индивидуальной работы </a:t>
            </a:r>
            <a:r>
              <a:rPr lang="ru-RU" sz="2800" b="1" dirty="0">
                <a:solidFill>
                  <a:srgbClr val="0000FF"/>
                </a:solidFill>
              </a:rPr>
              <a:t>по физическому </a:t>
            </a:r>
            <a:r>
              <a:rPr lang="ru-RU" sz="2800" b="1" dirty="0" smtClean="0">
                <a:solidFill>
                  <a:srgbClr val="0000FF"/>
                </a:solidFill>
              </a:rPr>
              <a:t>развитию воспитанников в ДОУ</a:t>
            </a:r>
            <a:endParaRPr lang="ru-RU" sz="2800" b="1" dirty="0">
              <a:solidFill>
                <a:srgbClr val="0000FF"/>
              </a:solidFill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                         </a:t>
            </a:r>
          </a:p>
          <a:p>
            <a:pPr eaLnBrk="0" hangingPunct="0"/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63671" y="4071942"/>
            <a:ext cx="44803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 dirty="0">
                <a:solidFill>
                  <a:srgbClr val="0000FF"/>
                </a:solidFill>
              </a:rPr>
              <a:t>Инструктор по </a:t>
            </a:r>
            <a:r>
              <a:rPr lang="ru-RU" sz="2000" dirty="0" smtClean="0">
                <a:solidFill>
                  <a:srgbClr val="0000FF"/>
                </a:solidFill>
              </a:rPr>
              <a:t>физической культуре</a:t>
            </a:r>
            <a:endParaRPr lang="ru-RU" sz="2000" dirty="0">
              <a:solidFill>
                <a:srgbClr val="0000FF"/>
              </a:solidFill>
            </a:endParaRPr>
          </a:p>
          <a:p>
            <a:pPr algn="ctr"/>
            <a:r>
              <a:rPr lang="ru-RU" sz="2000" dirty="0">
                <a:solidFill>
                  <a:srgbClr val="0000FF"/>
                </a:solidFill>
              </a:rPr>
              <a:t>Усольцева Арина Юрьевна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08" y="6000768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00FF"/>
                </a:solidFill>
              </a:rPr>
              <a:t>Мысковский</a:t>
            </a:r>
            <a:r>
              <a:rPr lang="ru-RU" sz="2000" dirty="0" smtClean="0">
                <a:solidFill>
                  <a:srgbClr val="0000FF"/>
                </a:solidFill>
              </a:rPr>
              <a:t> городской округ 2024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368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50A54FF-05B2-4F16-AEB8-F4543EAD1A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485"/>
          <a:stretch>
            <a:fillRect/>
          </a:stretch>
        </p:blipFill>
        <p:spPr>
          <a:xfrm>
            <a:off x="1214414" y="1357298"/>
            <a:ext cx="6671834" cy="442915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1011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57224" y="642918"/>
            <a:ext cx="7408863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800" dirty="0" smtClean="0">
                <a:solidFill>
                  <a:srgbClr val="0000FF"/>
                </a:solidFill>
              </a:rPr>
              <a:t>	В </a:t>
            </a:r>
            <a:r>
              <a:rPr lang="ru-RU" sz="2800" dirty="0">
                <a:solidFill>
                  <a:srgbClr val="0000FF"/>
                </a:solidFill>
              </a:rPr>
              <a:t>реализации индивидуально-дифференцированного подхода в физическом </a:t>
            </a:r>
            <a:r>
              <a:rPr lang="ru-RU" sz="2800" dirty="0" smtClean="0">
                <a:solidFill>
                  <a:srgbClr val="0000FF"/>
                </a:solidFill>
              </a:rPr>
              <a:t>развитии </a:t>
            </a:r>
            <a:r>
              <a:rPr lang="ru-RU" sz="2800" dirty="0" smtClean="0">
                <a:solidFill>
                  <a:srgbClr val="C00000"/>
                </a:solidFill>
              </a:rPr>
              <a:t>учитываются особенности:</a:t>
            </a:r>
          </a:p>
          <a:p>
            <a:pPr algn="just"/>
            <a:endParaRPr lang="ru-RU" sz="2800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00FF"/>
                </a:solidFill>
              </a:rPr>
              <a:t>физического </a:t>
            </a:r>
            <a:r>
              <a:rPr lang="ru-RU" sz="2800" dirty="0">
                <a:solidFill>
                  <a:srgbClr val="0000FF"/>
                </a:solidFill>
              </a:rPr>
              <a:t>развития ребенка каждой возрастной </a:t>
            </a:r>
            <a:r>
              <a:rPr lang="ru-RU" sz="2800" dirty="0" smtClean="0">
                <a:solidFill>
                  <a:srgbClr val="0000FF"/>
                </a:solidFill>
              </a:rPr>
              <a:t>группы</a:t>
            </a:r>
            <a:endParaRPr lang="ru-RU" sz="2800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00FF"/>
                </a:solidFill>
              </a:rPr>
              <a:t>группа </a:t>
            </a:r>
            <a:r>
              <a:rPr lang="ru-RU" sz="2800" dirty="0">
                <a:solidFill>
                  <a:srgbClr val="0000FF"/>
                </a:solidFill>
              </a:rPr>
              <a:t>здоровья, состояние </a:t>
            </a:r>
            <a:r>
              <a:rPr lang="ru-RU" sz="2800" dirty="0" smtClean="0">
                <a:solidFill>
                  <a:srgbClr val="0000FF"/>
                </a:solidFill>
              </a:rPr>
              <a:t>здоровья</a:t>
            </a:r>
            <a:endParaRPr lang="ru-RU" sz="2800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srgbClr val="0000FF"/>
                </a:solidFill>
              </a:rPr>
              <a:t>-  уровень физической подготовленности </a:t>
            </a:r>
            <a:r>
              <a:rPr lang="ru-RU" sz="2800" dirty="0" smtClean="0">
                <a:solidFill>
                  <a:srgbClr val="0000FF"/>
                </a:solidFill>
              </a:rPr>
              <a:t>детей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7597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5800" y="647700"/>
            <a:ext cx="7696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Приемы индивидуальной работы по физическому </a:t>
            </a:r>
            <a:r>
              <a:rPr lang="ru-RU" sz="2800" dirty="0" smtClean="0">
                <a:solidFill>
                  <a:srgbClr val="C00000"/>
                </a:solidFill>
              </a:rPr>
              <a:t>развитию:</a:t>
            </a:r>
            <a:endParaRPr lang="ru-RU" sz="2800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00FF"/>
                </a:solidFill>
              </a:rPr>
              <a:t>- на </a:t>
            </a:r>
            <a:r>
              <a:rPr lang="ru-RU" sz="2400" dirty="0">
                <a:solidFill>
                  <a:srgbClr val="0000FF"/>
                </a:solidFill>
              </a:rPr>
              <a:t>примере, по образцу воспитателя </a:t>
            </a:r>
            <a:endParaRPr lang="ru-RU" sz="2400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00FF"/>
                </a:solidFill>
              </a:rPr>
              <a:t>(</a:t>
            </a:r>
            <a:r>
              <a:rPr lang="ru-RU" sz="2400" dirty="0">
                <a:solidFill>
                  <a:srgbClr val="0000FF"/>
                </a:solidFill>
              </a:rPr>
              <a:t>показ и </a:t>
            </a:r>
            <a:r>
              <a:rPr lang="ru-RU" sz="2400" dirty="0" smtClean="0">
                <a:solidFill>
                  <a:srgbClr val="0000FF"/>
                </a:solidFill>
              </a:rPr>
              <a:t>объяснение упражнения </a:t>
            </a:r>
            <a:r>
              <a:rPr lang="ru-RU" sz="2400" dirty="0">
                <a:solidFill>
                  <a:srgbClr val="0000FF"/>
                </a:solidFill>
              </a:rPr>
              <a:t>дает предварительную ориентировку в действиях, </a:t>
            </a:r>
            <a:r>
              <a:rPr lang="ru-RU" sz="2400" dirty="0" smtClean="0">
                <a:solidFill>
                  <a:srgbClr val="0000FF"/>
                </a:solidFill>
              </a:rPr>
              <a:t> активизирует </a:t>
            </a:r>
            <a:r>
              <a:rPr lang="ru-RU" sz="2400" dirty="0">
                <a:solidFill>
                  <a:srgbClr val="0000FF"/>
                </a:solidFill>
              </a:rPr>
              <a:t>сознательное и творческое отношение к движению</a:t>
            </a:r>
            <a:r>
              <a:rPr lang="ru-RU" sz="2400" dirty="0" smtClean="0">
                <a:solidFill>
                  <a:srgbClr val="0000FF"/>
                </a:solidFill>
              </a:rPr>
              <a:t>);</a:t>
            </a:r>
            <a:endParaRPr lang="ru-RU" sz="2400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во </a:t>
            </a:r>
            <a:r>
              <a:rPr lang="ru-RU" sz="2400" dirty="0">
                <a:solidFill>
                  <a:srgbClr val="0000FF"/>
                </a:solidFill>
              </a:rPr>
              <a:t>взаимодействии с педагогом</a:t>
            </a:r>
            <a:r>
              <a:rPr lang="ru-RU" sz="2400" dirty="0" smtClean="0">
                <a:solidFill>
                  <a:srgbClr val="0000FF"/>
                </a:solidFill>
              </a:rPr>
              <a:t>;</a:t>
            </a:r>
            <a:endParaRPr lang="ru-RU" sz="2400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по </a:t>
            </a:r>
            <a:r>
              <a:rPr lang="ru-RU" sz="2400" dirty="0">
                <a:solidFill>
                  <a:srgbClr val="0000FF"/>
                </a:solidFill>
              </a:rPr>
              <a:t>образцу сверстников</a:t>
            </a:r>
            <a:r>
              <a:rPr lang="ru-RU" sz="2400" dirty="0" smtClean="0">
                <a:solidFill>
                  <a:srgbClr val="0000FF"/>
                </a:solidFill>
              </a:rPr>
              <a:t>;</a:t>
            </a:r>
            <a:endParaRPr lang="ru-RU" sz="2400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00FF"/>
                </a:solidFill>
              </a:rPr>
              <a:t>- используя помощь сверстников</a:t>
            </a:r>
          </a:p>
          <a:p>
            <a:pPr eaLnBrk="0" hangingPunct="0"/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769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14348" y="785794"/>
            <a:ext cx="79248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dirty="0" smtClean="0">
                <a:solidFill>
                  <a:srgbClr val="0000FF"/>
                </a:solidFill>
              </a:rPr>
              <a:t>	Качество </a:t>
            </a:r>
            <a:r>
              <a:rPr lang="ru-RU" sz="2400" dirty="0">
                <a:solidFill>
                  <a:srgbClr val="0000FF"/>
                </a:solidFill>
              </a:rPr>
              <a:t>индивидуальной работы  зависит от умения педагога </a:t>
            </a:r>
            <a:r>
              <a:rPr lang="ru-RU" sz="2400" dirty="0">
                <a:solidFill>
                  <a:srgbClr val="C00000"/>
                </a:solidFill>
              </a:rPr>
              <a:t>«видеть» </a:t>
            </a:r>
            <a:r>
              <a:rPr lang="ru-RU" sz="2400" dirty="0">
                <a:solidFill>
                  <a:srgbClr val="0000FF"/>
                </a:solidFill>
              </a:rPr>
              <a:t>детей. </a:t>
            </a:r>
            <a:endParaRPr lang="ru-RU" sz="2400" dirty="0" smtClean="0">
              <a:solidFill>
                <a:srgbClr val="0000FF"/>
              </a:solidFill>
            </a:endParaRPr>
          </a:p>
          <a:p>
            <a:pPr algn="just"/>
            <a:endParaRPr lang="ru-RU" sz="2400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00FF"/>
                </a:solidFill>
              </a:rPr>
              <a:t>* Очень </a:t>
            </a:r>
            <a:r>
              <a:rPr lang="ru-RU" sz="2000" dirty="0">
                <a:solidFill>
                  <a:srgbClr val="0000FF"/>
                </a:solidFill>
              </a:rPr>
              <a:t>важно эмоциональное состояние ребенка во время занятий. Здесь велика  роль взрослого, только от него зависит психический и эмоциональный настрой занятий. </a:t>
            </a:r>
            <a:r>
              <a:rPr lang="ru-RU" sz="2000" dirty="0" smtClean="0">
                <a:solidFill>
                  <a:srgbClr val="0000FF"/>
                </a:solidFill>
              </a:rPr>
              <a:t>Улыбка</a:t>
            </a:r>
            <a:r>
              <a:rPr lang="ru-RU" sz="2000" dirty="0">
                <a:solidFill>
                  <a:srgbClr val="0000FF"/>
                </a:solidFill>
              </a:rPr>
              <a:t>, тембр и интонация голоса, одобрение, искренний интерес к тому, чему  взрослый учит ребенка. </a:t>
            </a:r>
            <a:endParaRPr lang="ru-RU" sz="2000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00FF"/>
                </a:solidFill>
              </a:rPr>
              <a:t>* Стихи</a:t>
            </a:r>
            <a:r>
              <a:rPr lang="ru-RU" sz="2000" dirty="0">
                <a:solidFill>
                  <a:srgbClr val="0000FF"/>
                </a:solidFill>
              </a:rPr>
              <a:t>, загадки, использование элементов драматизации.  </a:t>
            </a:r>
            <a:endParaRPr lang="ru-RU" sz="2000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00FF"/>
                </a:solidFill>
              </a:rPr>
              <a:t>* Немаловажная </a:t>
            </a:r>
            <a:r>
              <a:rPr lang="ru-RU" sz="2000" dirty="0">
                <a:solidFill>
                  <a:srgbClr val="0000FF"/>
                </a:solidFill>
              </a:rPr>
              <a:t>роль отводится развитию мелкой моторики рук.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00FF"/>
                </a:solidFill>
              </a:rPr>
              <a:t>* Тактика </a:t>
            </a:r>
            <a:r>
              <a:rPr lang="ru-RU" sz="2000" dirty="0">
                <a:solidFill>
                  <a:srgbClr val="0000FF"/>
                </a:solidFill>
              </a:rPr>
              <a:t>одобрения, поощрения, похвалы вызывает активизацию деятельности.</a:t>
            </a:r>
          </a:p>
        </p:txBody>
      </p:sp>
    </p:spTree>
  </p:cSld>
  <p:clrMapOvr>
    <a:masterClrMapping/>
  </p:clrMapOvr>
  <p:transition advTm="8299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14348" y="1142984"/>
            <a:ext cx="7543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dirty="0" smtClean="0">
                <a:solidFill>
                  <a:srgbClr val="0000FF"/>
                </a:solidFill>
              </a:rPr>
              <a:t>	Таким </a:t>
            </a:r>
            <a:r>
              <a:rPr lang="ru-RU" sz="2400" dirty="0">
                <a:solidFill>
                  <a:srgbClr val="0000FF"/>
                </a:solidFill>
              </a:rPr>
              <a:t>образом, систематическое </a:t>
            </a:r>
            <a:r>
              <a:rPr lang="ru-RU" sz="2400" dirty="0" smtClean="0">
                <a:solidFill>
                  <a:srgbClr val="0000FF"/>
                </a:solidFill>
              </a:rPr>
              <a:t>проведение индивидуальной </a:t>
            </a:r>
            <a:r>
              <a:rPr lang="ru-RU" sz="2400" dirty="0">
                <a:solidFill>
                  <a:srgbClr val="0000FF"/>
                </a:solidFill>
              </a:rPr>
              <a:t>работы с ребенком или с небольшими группами детей обеспечивает улучшение их движений,   развитие физических и личностных качеств. </a:t>
            </a:r>
            <a:endParaRPr lang="ru-RU" sz="2400" dirty="0" smtClean="0">
              <a:solidFill>
                <a:srgbClr val="0000FF"/>
              </a:solidFill>
            </a:endParaRPr>
          </a:p>
          <a:p>
            <a:pPr algn="just"/>
            <a:endParaRPr lang="ru-RU" sz="2400" dirty="0" smtClean="0">
              <a:solidFill>
                <a:srgbClr val="0000FF"/>
              </a:solidFill>
            </a:endParaRPr>
          </a:p>
          <a:p>
            <a:pPr algn="just"/>
            <a:r>
              <a:rPr lang="ru-RU" sz="2400" dirty="0" smtClean="0">
                <a:solidFill>
                  <a:srgbClr val="0000FF"/>
                </a:solidFill>
              </a:rPr>
              <a:t>	Опыт </a:t>
            </a:r>
            <a:r>
              <a:rPr lang="ru-RU" sz="2400" dirty="0">
                <a:solidFill>
                  <a:srgbClr val="0000FF"/>
                </a:solidFill>
              </a:rPr>
              <a:t>работы показывает, что метод индивидуального подхода является одним из важнейших, а порой и  решающим методом в работе по достижению поставленных задач. С детьми группы </a:t>
            </a:r>
            <a:r>
              <a:rPr lang="ru-RU" sz="2400" dirty="0" smtClean="0">
                <a:solidFill>
                  <a:srgbClr val="0000FF"/>
                </a:solidFill>
              </a:rPr>
              <a:t>комбинированной направленности </a:t>
            </a:r>
            <a:r>
              <a:rPr lang="ru-RU" sz="2400" dirty="0">
                <a:solidFill>
                  <a:srgbClr val="0000FF"/>
                </a:solidFill>
              </a:rPr>
              <a:t>этот метод наиболее актуален и эффективен.</a:t>
            </a:r>
          </a:p>
          <a:p>
            <a:pPr eaLnBrk="0" hangingPunct="0"/>
            <a:r>
              <a:rPr lang="ru-RU" sz="2000" b="1" dirty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ransition advTm="804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85918" y="2643182"/>
            <a:ext cx="59293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p:transition advTm="1048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85786" y="928670"/>
            <a:ext cx="771530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 sz="2000" b="1" dirty="0">
              <a:solidFill>
                <a:srgbClr val="0000FF"/>
              </a:solidFill>
            </a:endParaRPr>
          </a:p>
          <a:p>
            <a:pPr algn="just"/>
            <a:r>
              <a:rPr lang="ru-RU" sz="3200" dirty="0" smtClean="0">
                <a:solidFill>
                  <a:srgbClr val="0000FF"/>
                </a:solidFill>
              </a:rPr>
              <a:t>	</a:t>
            </a:r>
            <a:r>
              <a:rPr lang="ru-RU" sz="2800" dirty="0" smtClean="0">
                <a:solidFill>
                  <a:srgbClr val="0000FF"/>
                </a:solidFill>
              </a:rPr>
              <a:t>Индивидуальная </a:t>
            </a:r>
            <a:r>
              <a:rPr lang="ru-RU" sz="2800" dirty="0">
                <a:solidFill>
                  <a:srgbClr val="0000FF"/>
                </a:solidFill>
              </a:rPr>
              <a:t>работа с детьми дошкольного возраста направлена на обучение отстающих в усвоении физических упражнений, активизацию малоподвижных, улучшение физического развития ослабленных детей.</a:t>
            </a:r>
          </a:p>
          <a:p>
            <a:pPr algn="just"/>
            <a:r>
              <a:rPr lang="ru-RU" sz="3200" dirty="0" smtClean="0">
                <a:solidFill>
                  <a:srgbClr val="0000FF"/>
                </a:solidFill>
              </a:rPr>
              <a:t>	</a:t>
            </a:r>
            <a:r>
              <a:rPr lang="ru-RU" sz="2800" dirty="0" smtClean="0">
                <a:solidFill>
                  <a:srgbClr val="0000FF"/>
                </a:solidFill>
              </a:rPr>
              <a:t>Индивидуальную </a:t>
            </a:r>
            <a:r>
              <a:rPr lang="ru-RU" sz="2800" dirty="0">
                <a:solidFill>
                  <a:srgbClr val="0000FF"/>
                </a:solidFill>
              </a:rPr>
              <a:t>работу проводят в  форме игры и игровых </a:t>
            </a:r>
            <a:r>
              <a:rPr lang="ru-RU" sz="2800" dirty="0" smtClean="0">
                <a:solidFill>
                  <a:srgbClr val="0000FF"/>
                </a:solidFill>
              </a:rPr>
              <a:t>упражнений</a:t>
            </a:r>
            <a:endParaRPr lang="ru-RU" sz="2800" dirty="0"/>
          </a:p>
          <a:p>
            <a:pPr algn="just" eaLnBrk="0" hangingPunct="0"/>
            <a:endParaRPr lang="ru-RU" sz="3200" dirty="0"/>
          </a:p>
        </p:txBody>
      </p:sp>
    </p:spTree>
  </p:cSld>
  <p:clrMapOvr>
    <a:masterClrMapping/>
  </p:clrMapOvr>
  <p:transition advTm="784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214414" y="928670"/>
            <a:ext cx="700092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 sz="2000" b="1" dirty="0">
              <a:solidFill>
                <a:srgbClr val="0000FF"/>
              </a:solidFill>
            </a:endParaRPr>
          </a:p>
          <a:p>
            <a:pPr algn="just"/>
            <a:r>
              <a:rPr lang="ru-RU" sz="2800" dirty="0" smtClean="0">
                <a:solidFill>
                  <a:srgbClr val="0000FF"/>
                </a:solidFill>
              </a:rPr>
              <a:t>	Индивидуальную </a:t>
            </a:r>
            <a:r>
              <a:rPr lang="ru-RU" sz="2800" dirty="0">
                <a:solidFill>
                  <a:srgbClr val="0000FF"/>
                </a:solidFill>
              </a:rPr>
              <a:t>работу по физическому </a:t>
            </a:r>
            <a:r>
              <a:rPr lang="ru-RU" sz="2800" dirty="0" smtClean="0">
                <a:solidFill>
                  <a:srgbClr val="0000FF"/>
                </a:solidFill>
              </a:rPr>
              <a:t>развитию можно </a:t>
            </a:r>
            <a:r>
              <a:rPr lang="ru-RU" sz="2800" dirty="0">
                <a:solidFill>
                  <a:srgbClr val="0000FF"/>
                </a:solidFill>
              </a:rPr>
              <a:t>разделить на две </a:t>
            </a:r>
            <a:r>
              <a:rPr lang="ru-RU" sz="2800" u="sng" dirty="0">
                <a:solidFill>
                  <a:srgbClr val="C00000"/>
                </a:solidFill>
              </a:rPr>
              <a:t>группы</a:t>
            </a:r>
            <a:r>
              <a:rPr lang="ru-RU" sz="2800" dirty="0">
                <a:solidFill>
                  <a:srgbClr val="C00000"/>
                </a:solidFill>
              </a:rPr>
              <a:t>: 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just"/>
            <a:endParaRPr lang="ru-RU" sz="2800" dirty="0">
              <a:solidFill>
                <a:srgbClr val="0000FF"/>
              </a:solidFill>
            </a:endParaRPr>
          </a:p>
          <a:p>
            <a:pPr algn="just"/>
            <a:r>
              <a:rPr lang="ru-RU" sz="2800" dirty="0">
                <a:solidFill>
                  <a:srgbClr val="C00000"/>
                </a:solidFill>
              </a:rPr>
              <a:t>первая группа </a:t>
            </a:r>
            <a:r>
              <a:rPr lang="ru-RU" sz="2800" dirty="0" smtClean="0">
                <a:solidFill>
                  <a:srgbClr val="0000FF"/>
                </a:solidFill>
              </a:rPr>
              <a:t>– «</a:t>
            </a:r>
            <a:r>
              <a:rPr lang="ru-RU" sz="2800" dirty="0">
                <a:solidFill>
                  <a:srgbClr val="0000FF"/>
                </a:solidFill>
              </a:rPr>
              <a:t>Индивидуальная работа по результатам диагностики </a:t>
            </a:r>
            <a:r>
              <a:rPr lang="ru-RU" sz="2800" dirty="0" smtClean="0">
                <a:solidFill>
                  <a:srgbClr val="0000FF"/>
                </a:solidFill>
              </a:rPr>
              <a:t> на</a:t>
            </a:r>
            <a:r>
              <a:rPr lang="ru-RU" sz="2800" dirty="0">
                <a:solidFill>
                  <a:srgbClr val="0000FF"/>
                </a:solidFill>
              </a:rPr>
              <a:t> развитие физических качеств</a:t>
            </a:r>
            <a:r>
              <a:rPr lang="ru-RU" sz="2800" dirty="0" smtClean="0">
                <a:solidFill>
                  <a:srgbClr val="0000FF"/>
                </a:solidFill>
              </a:rPr>
              <a:t>»</a:t>
            </a:r>
          </a:p>
          <a:p>
            <a:pPr algn="just"/>
            <a:r>
              <a:rPr lang="ru-RU" sz="2800" dirty="0" smtClean="0">
                <a:solidFill>
                  <a:srgbClr val="0000FF"/>
                </a:solidFill>
              </a:rPr>
              <a:t> </a:t>
            </a:r>
            <a:endParaRPr lang="ru-RU" sz="2800" dirty="0">
              <a:solidFill>
                <a:srgbClr val="0000FF"/>
              </a:solidFill>
            </a:endParaRPr>
          </a:p>
          <a:p>
            <a:pPr algn="just"/>
            <a:r>
              <a:rPr lang="ru-RU" sz="2800" dirty="0">
                <a:solidFill>
                  <a:srgbClr val="C00000"/>
                </a:solidFill>
              </a:rPr>
              <a:t>вторая группа </a:t>
            </a:r>
            <a:r>
              <a:rPr lang="ru-RU" sz="2800" dirty="0" smtClean="0">
                <a:solidFill>
                  <a:srgbClr val="0000FF"/>
                </a:solidFill>
              </a:rPr>
              <a:t>- «</a:t>
            </a:r>
            <a:r>
              <a:rPr lang="ru-RU" sz="2800" dirty="0">
                <a:solidFill>
                  <a:srgbClr val="0000FF"/>
                </a:solidFill>
              </a:rPr>
              <a:t>Индивидуальная работа по итогам </a:t>
            </a:r>
            <a:r>
              <a:rPr lang="ru-RU" sz="2800" dirty="0" smtClean="0">
                <a:solidFill>
                  <a:srgbClr val="0000FF"/>
                </a:solidFill>
              </a:rPr>
              <a:t>организованной образовательной </a:t>
            </a:r>
            <a:r>
              <a:rPr lang="ru-RU" sz="2800" dirty="0">
                <a:solidFill>
                  <a:srgbClr val="0000FF"/>
                </a:solidFill>
              </a:rPr>
              <a:t>деятельности</a:t>
            </a:r>
            <a:r>
              <a:rPr lang="ru-RU" sz="2800" dirty="0" smtClean="0">
                <a:solidFill>
                  <a:srgbClr val="0000FF"/>
                </a:solidFill>
              </a:rPr>
              <a:t>»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747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897DE86-57A8-49FA-99B2-E296A339EC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64" t="14445" r="1118" b="12222"/>
          <a:stretch/>
        </p:blipFill>
        <p:spPr>
          <a:xfrm>
            <a:off x="1142976" y="857232"/>
            <a:ext cx="3071834" cy="443634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37ED7FE-B44A-473A-944C-FD1A61C3B6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500" r="10000" b="7366"/>
          <a:stretch/>
        </p:blipFill>
        <p:spPr>
          <a:xfrm>
            <a:off x="4786314" y="1428736"/>
            <a:ext cx="3143272" cy="431342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8668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DBA85F4-7405-4EE2-99FD-73E379D86B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1142984"/>
            <a:ext cx="4191029" cy="314327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D4041A1-BC84-45F8-9907-8B120251E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2428868"/>
            <a:ext cx="4214842" cy="316113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2760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37D76DD-E2CC-4B76-B6C2-850021055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03" y="1828800"/>
            <a:ext cx="7321193" cy="2880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8170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045F830-F219-4C31-842B-5000F6BC9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333" b="33333"/>
          <a:stretch/>
        </p:blipFill>
        <p:spPr>
          <a:xfrm>
            <a:off x="927000" y="729000"/>
            <a:ext cx="7290000" cy="5400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9735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5800" y="838200"/>
            <a:ext cx="76692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800" dirty="0" smtClean="0">
                <a:solidFill>
                  <a:srgbClr val="0000FF"/>
                </a:solidFill>
              </a:rPr>
              <a:t>	Индивидуальная </a:t>
            </a:r>
            <a:r>
              <a:rPr lang="ru-RU" sz="2800" dirty="0">
                <a:solidFill>
                  <a:srgbClr val="0000FF"/>
                </a:solidFill>
              </a:rPr>
              <a:t>работа проводится в утренние часы и на </a:t>
            </a:r>
            <a:r>
              <a:rPr lang="ru-RU" sz="2800" dirty="0" smtClean="0">
                <a:solidFill>
                  <a:srgbClr val="0000FF"/>
                </a:solidFill>
              </a:rPr>
              <a:t>прогулке (здесь </a:t>
            </a:r>
            <a:r>
              <a:rPr lang="ru-RU" sz="2800" dirty="0">
                <a:solidFill>
                  <a:srgbClr val="0000FF"/>
                </a:solidFill>
              </a:rPr>
              <a:t>учитывается сезонность и погодные условия</a:t>
            </a:r>
            <a:r>
              <a:rPr lang="ru-RU" sz="2800" dirty="0" smtClean="0">
                <a:solidFill>
                  <a:srgbClr val="0000FF"/>
                </a:solidFill>
              </a:rPr>
              <a:t>)</a:t>
            </a:r>
          </a:p>
          <a:p>
            <a:pPr algn="just"/>
            <a:endParaRPr lang="ru-RU" sz="2800" dirty="0">
              <a:solidFill>
                <a:srgbClr val="0000FF"/>
              </a:solidFill>
            </a:endParaRPr>
          </a:p>
          <a:p>
            <a:pPr algn="ctr"/>
            <a:r>
              <a:rPr lang="ru-RU" sz="2800" dirty="0">
                <a:solidFill>
                  <a:srgbClr val="C00000"/>
                </a:solidFill>
              </a:rPr>
              <a:t>Форма организации работы:</a:t>
            </a:r>
          </a:p>
          <a:p>
            <a:pPr algn="just"/>
            <a:r>
              <a:rPr lang="ru-RU" sz="2800" dirty="0">
                <a:solidFill>
                  <a:srgbClr val="0000FF"/>
                </a:solidFill>
              </a:rPr>
              <a:t>- индивидуальная;</a:t>
            </a:r>
          </a:p>
          <a:p>
            <a:pPr algn="just"/>
            <a:r>
              <a:rPr lang="ru-RU" sz="2800" dirty="0">
                <a:solidFill>
                  <a:srgbClr val="0000FF"/>
                </a:solidFill>
              </a:rPr>
              <a:t>- в некоторых случаях, </a:t>
            </a:r>
            <a:r>
              <a:rPr lang="ru-RU" sz="2800" dirty="0" smtClean="0">
                <a:solidFill>
                  <a:srgbClr val="0000FF"/>
                </a:solidFill>
              </a:rPr>
              <a:t>организую </a:t>
            </a:r>
            <a:r>
              <a:rPr lang="ru-RU" sz="2800" dirty="0">
                <a:solidFill>
                  <a:srgbClr val="0000FF"/>
                </a:solidFill>
              </a:rPr>
              <a:t>детей в малые </a:t>
            </a:r>
            <a:r>
              <a:rPr lang="ru-RU" sz="2800" dirty="0" smtClean="0">
                <a:solidFill>
                  <a:srgbClr val="0000FF"/>
                </a:solidFill>
              </a:rPr>
              <a:t>группы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762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672A25A-38AE-4E34-9B63-2BEB1DE56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486"/>
          <a:stretch/>
        </p:blipFill>
        <p:spPr>
          <a:xfrm>
            <a:off x="928662" y="1142984"/>
            <a:ext cx="3588342" cy="3600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7B4283-09B1-44FC-8EBB-E98CF6032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73"/>
          <a:stretch>
            <a:fillRect/>
          </a:stretch>
        </p:blipFill>
        <p:spPr>
          <a:xfrm>
            <a:off x="4714876" y="2071678"/>
            <a:ext cx="3494810" cy="3600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6158094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81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</dc:creator>
  <cp:lastModifiedBy>Пользователь</cp:lastModifiedBy>
  <cp:revision>50</cp:revision>
  <cp:lastPrinted>1601-01-01T00:00:00Z</cp:lastPrinted>
  <dcterms:created xsi:type="dcterms:W3CDTF">2017-04-17T18:02:52Z</dcterms:created>
  <dcterms:modified xsi:type="dcterms:W3CDTF">2024-04-08T04:34:32Z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